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17"/>
  </p:notesMasterIdLst>
  <p:handoutMasterIdLst>
    <p:handoutMasterId r:id="rId18"/>
  </p:handoutMasterIdLst>
  <p:sldIdLst>
    <p:sldId id="256" r:id="rId2"/>
    <p:sldId id="264" r:id="rId3"/>
    <p:sldId id="265" r:id="rId4"/>
    <p:sldId id="266" r:id="rId5"/>
    <p:sldId id="260" r:id="rId6"/>
    <p:sldId id="267" r:id="rId7"/>
    <p:sldId id="268" r:id="rId8"/>
    <p:sldId id="269" r:id="rId9"/>
    <p:sldId id="270" r:id="rId10"/>
    <p:sldId id="275" r:id="rId11"/>
    <p:sldId id="262" r:id="rId12"/>
    <p:sldId id="272" r:id="rId13"/>
    <p:sldId id="274" r:id="rId14"/>
    <p:sldId id="263" r:id="rId15"/>
    <p:sldId id="27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88" autoAdjust="0"/>
  </p:normalViewPr>
  <p:slideViewPr>
    <p:cSldViewPr snapToGrid="0" snapToObjects="1">
      <p:cViewPr varScale="1">
        <p:scale>
          <a:sx n="82" d="100"/>
          <a:sy n="82" d="100"/>
        </p:scale>
        <p:origin x="-24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Defendant </a:t>
            </a:r>
            <a:r>
              <a:rPr lang="en-US" smtClean="0"/>
              <a:t>Age </a:t>
            </a:r>
            <a:r>
              <a:rPr lang="en-US"/>
              <a:t>(total = 97)</a:t>
            </a:r>
          </a:p>
        </c:rich>
      </c:tx>
      <c:layout/>
      <c:overlay val="0"/>
    </c:title>
    <c:autoTitleDeleted val="0"/>
    <c:plotArea>
      <c:layout/>
      <c:barChart>
        <c:barDir val="col"/>
        <c:grouping val="clustered"/>
        <c:varyColors val="0"/>
        <c:ser>
          <c:idx val="0"/>
          <c:order val="0"/>
          <c:tx>
            <c:strRef>
              <c:f>Sheet1!$B$1</c:f>
              <c:strCache>
                <c:ptCount val="1"/>
                <c:pt idx="0">
                  <c:v>Defendant Aged (total = 97)</c:v>
                </c:pt>
              </c:strCache>
            </c:strRef>
          </c:tx>
          <c:invertIfNegative val="0"/>
          <c:cat>
            <c:strRef>
              <c:f>Sheet1!$A$2:$A$15</c:f>
              <c:strCache>
                <c:ptCount val="14"/>
                <c:pt idx="0">
                  <c:v>14</c:v>
                </c:pt>
                <c:pt idx="1">
                  <c:v>15</c:v>
                </c:pt>
                <c:pt idx="2">
                  <c:v>16</c:v>
                </c:pt>
                <c:pt idx="3">
                  <c:v>17</c:v>
                </c:pt>
                <c:pt idx="4">
                  <c:v>18</c:v>
                </c:pt>
                <c:pt idx="5">
                  <c:v>19</c:v>
                </c:pt>
                <c:pt idx="6">
                  <c:v>20</c:v>
                </c:pt>
                <c:pt idx="7">
                  <c:v>21</c:v>
                </c:pt>
                <c:pt idx="8">
                  <c:v>22</c:v>
                </c:pt>
                <c:pt idx="9">
                  <c:v>23</c:v>
                </c:pt>
                <c:pt idx="10">
                  <c:v>24</c:v>
                </c:pt>
                <c:pt idx="11">
                  <c:v>25</c:v>
                </c:pt>
                <c:pt idx="12">
                  <c:v>17 or 18</c:v>
                </c:pt>
                <c:pt idx="13">
                  <c:v>Not known</c:v>
                </c:pt>
              </c:strCache>
            </c:strRef>
          </c:cat>
          <c:val>
            <c:numRef>
              <c:f>Sheet1!$B$2:$B$15</c:f>
              <c:numCache>
                <c:formatCode>General</c:formatCode>
                <c:ptCount val="14"/>
                <c:pt idx="0">
                  <c:v>2.0</c:v>
                </c:pt>
                <c:pt idx="1">
                  <c:v>4.0</c:v>
                </c:pt>
                <c:pt idx="2">
                  <c:v>17.0</c:v>
                </c:pt>
                <c:pt idx="3">
                  <c:v>26.0</c:v>
                </c:pt>
                <c:pt idx="4">
                  <c:v>14.0</c:v>
                </c:pt>
                <c:pt idx="5">
                  <c:v>19.0</c:v>
                </c:pt>
                <c:pt idx="6">
                  <c:v>7.0</c:v>
                </c:pt>
                <c:pt idx="7">
                  <c:v>1.0</c:v>
                </c:pt>
                <c:pt idx="8">
                  <c:v>1.0</c:v>
                </c:pt>
                <c:pt idx="9">
                  <c:v>2.0</c:v>
                </c:pt>
                <c:pt idx="10">
                  <c:v>0.0</c:v>
                </c:pt>
                <c:pt idx="11">
                  <c:v>1.0</c:v>
                </c:pt>
                <c:pt idx="12">
                  <c:v>1.0</c:v>
                </c:pt>
                <c:pt idx="13">
                  <c:v>3.0</c:v>
                </c:pt>
              </c:numCache>
            </c:numRef>
          </c:val>
        </c:ser>
        <c:dLbls>
          <c:showLegendKey val="0"/>
          <c:showVal val="0"/>
          <c:showCatName val="0"/>
          <c:showSerName val="0"/>
          <c:showPercent val="0"/>
          <c:showBubbleSize val="0"/>
        </c:dLbls>
        <c:gapWidth val="150"/>
        <c:axId val="-2112162392"/>
        <c:axId val="-2108488600"/>
      </c:barChart>
      <c:catAx>
        <c:axId val="-2112162392"/>
        <c:scaling>
          <c:orientation val="minMax"/>
        </c:scaling>
        <c:delete val="0"/>
        <c:axPos val="b"/>
        <c:majorTickMark val="out"/>
        <c:minorTickMark val="none"/>
        <c:tickLblPos val="nextTo"/>
        <c:crossAx val="-2108488600"/>
        <c:crosses val="autoZero"/>
        <c:auto val="1"/>
        <c:lblAlgn val="ctr"/>
        <c:lblOffset val="100"/>
        <c:noMultiLvlLbl val="0"/>
      </c:catAx>
      <c:valAx>
        <c:axId val="-2108488600"/>
        <c:scaling>
          <c:orientation val="minMax"/>
        </c:scaling>
        <c:delete val="0"/>
        <c:axPos val="l"/>
        <c:majorGridlines/>
        <c:numFmt formatCode="General" sourceLinked="1"/>
        <c:majorTickMark val="out"/>
        <c:minorTickMark val="none"/>
        <c:tickLblPos val="nextTo"/>
        <c:crossAx val="-21121623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02239614116032"/>
          <c:y val="0.100903456345065"/>
          <c:w val="0.477845226973747"/>
          <c:h val="0.79257059735003"/>
        </c:manualLayout>
      </c:layout>
      <c:pieChart>
        <c:varyColors val="1"/>
        <c:ser>
          <c:idx val="0"/>
          <c:order val="0"/>
          <c:dLbls>
            <c:showLegendKey val="0"/>
            <c:showVal val="0"/>
            <c:showCatName val="1"/>
            <c:showSerName val="0"/>
            <c:showPercent val="1"/>
            <c:showBubbleSize val="0"/>
            <c:showLeaderLines val="1"/>
          </c:dLbls>
          <c:cat>
            <c:strRef>
              <c:f>Sheet1!$A$2:$A$8</c:f>
              <c:strCache>
                <c:ptCount val="7"/>
                <c:pt idx="0">
                  <c:v>Pistol or revolver</c:v>
                </c:pt>
                <c:pt idx="1">
                  <c:v>Pistol and knife</c:v>
                </c:pt>
                <c:pt idx="2">
                  <c:v>Knife or dagger</c:v>
                </c:pt>
                <c:pt idx="3">
                  <c:v>Belts (buckled)</c:v>
                </c:pt>
                <c:pt idx="4">
                  <c:v>Stick</c:v>
                </c:pt>
                <c:pt idx="5">
                  <c:v>Fists and kicking</c:v>
                </c:pt>
                <c:pt idx="6">
                  <c:v>Disorderly behaviour/no clear weapon identified</c:v>
                </c:pt>
              </c:strCache>
            </c:strRef>
          </c:cat>
          <c:val>
            <c:numRef>
              <c:f>Sheet1!$B$2:$B$8</c:f>
              <c:numCache>
                <c:formatCode>General</c:formatCode>
                <c:ptCount val="7"/>
                <c:pt idx="0">
                  <c:v>19.0</c:v>
                </c:pt>
                <c:pt idx="1">
                  <c:v>1.0</c:v>
                </c:pt>
                <c:pt idx="2">
                  <c:v>9.0</c:v>
                </c:pt>
                <c:pt idx="3">
                  <c:v>2.0</c:v>
                </c:pt>
                <c:pt idx="4">
                  <c:v>1.0</c:v>
                </c:pt>
                <c:pt idx="5">
                  <c:v>6.0</c:v>
                </c:pt>
                <c:pt idx="6">
                  <c:v>3.0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C8221-A91B-AE42-9C23-CFFA53F7E371}" type="datetimeFigureOut">
              <a:rPr lang="en-US" smtClean="0"/>
              <a:t>16/10/15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20CAC9-E576-B149-9CF6-4ABF60CAF715}" type="slidenum">
              <a:rPr lang="en-US" smtClean="0"/>
              <a:t>‹#›</a:t>
            </a:fld>
            <a:endParaRPr lang="en-US" dirty="0"/>
          </a:p>
        </p:txBody>
      </p:sp>
    </p:spTree>
    <p:extLst>
      <p:ext uri="{BB962C8B-B14F-4D97-AF65-F5344CB8AC3E}">
        <p14:creationId xmlns:p14="http://schemas.microsoft.com/office/powerpoint/2010/main" val="412213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ECF25-5743-774E-836F-B0C516C2D73D}" type="datetimeFigureOut">
              <a:rPr lang="en-US" smtClean="0"/>
              <a:t>16/10/15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EC62F-412C-A44A-9CD7-461263828C84}" type="slidenum">
              <a:rPr lang="en-US" smtClean="0"/>
              <a:t>‹#›</a:t>
            </a:fld>
            <a:endParaRPr lang="en-US" dirty="0"/>
          </a:p>
        </p:txBody>
      </p:sp>
    </p:spTree>
    <p:extLst>
      <p:ext uri="{BB962C8B-B14F-4D97-AF65-F5344CB8AC3E}">
        <p14:creationId xmlns:p14="http://schemas.microsoft.com/office/powerpoint/2010/main" val="29008901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1</a:t>
            </a:fld>
            <a:endParaRPr lang="en-US" dirty="0"/>
          </a:p>
        </p:txBody>
      </p:sp>
    </p:spTree>
    <p:extLst>
      <p:ext uri="{BB962C8B-B14F-4D97-AF65-F5344CB8AC3E}">
        <p14:creationId xmlns:p14="http://schemas.microsoft.com/office/powerpoint/2010/main" val="2547242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10</a:t>
            </a:fld>
            <a:endParaRPr lang="en-US" dirty="0"/>
          </a:p>
        </p:txBody>
      </p:sp>
    </p:spTree>
    <p:extLst>
      <p:ext uri="{BB962C8B-B14F-4D97-AF65-F5344CB8AC3E}">
        <p14:creationId xmlns:p14="http://schemas.microsoft.com/office/powerpoint/2010/main" val="3195487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46EC62F-412C-A44A-9CD7-461263828C84}" type="slidenum">
              <a:rPr lang="en-US" smtClean="0"/>
              <a:t>11</a:t>
            </a:fld>
            <a:endParaRPr lang="en-US" dirty="0"/>
          </a:p>
        </p:txBody>
      </p:sp>
    </p:spTree>
    <p:extLst>
      <p:ext uri="{BB962C8B-B14F-4D97-AF65-F5344CB8AC3E}">
        <p14:creationId xmlns:p14="http://schemas.microsoft.com/office/powerpoint/2010/main" val="940568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Moving on</a:t>
            </a:r>
            <a:r>
              <a:rPr lang="en-US" sz="1200" kern="1200" baseline="0" dirty="0" smtClean="0">
                <a:solidFill>
                  <a:schemeClr val="tx1"/>
                </a:solidFill>
                <a:effectLst/>
                <a:latin typeface="+mn-lt"/>
                <a:ea typeface="+mn-ea"/>
                <a:cs typeface="+mn-cs"/>
              </a:rPr>
              <a:t> to charges and sentencing: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65%</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the prosecutions were for wounding, there were three charges of murder, one for manslaughter and a few for riot and assault. The majority received guilty verdicts. It is important to note that many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 the trials involved multiple defendants, and it is in these trials that the occasional not guilty verdict would be found.</a:t>
            </a: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majority of the youths were sentenced to prison with hard labour, and</a:t>
            </a:r>
            <a:r>
              <a:rPr lang="en-US" sz="1200" kern="1200" baseline="0" dirty="0" smtClean="0">
                <a:solidFill>
                  <a:schemeClr val="tx1"/>
                </a:solidFill>
                <a:effectLst/>
                <a:latin typeface="+mn-lt"/>
                <a:ea typeface="+mn-ea"/>
                <a:cs typeface="+mn-cs"/>
              </a:rPr>
              <a:t> five to penal servitude</a:t>
            </a:r>
            <a:r>
              <a:rPr lang="en-US" sz="1200" kern="1200" dirty="0" smtClean="0">
                <a:solidFill>
                  <a:schemeClr val="tx1"/>
                </a:solidFill>
                <a:effectLst/>
                <a:latin typeface="+mn-lt"/>
                <a:ea typeface="+mn-ea"/>
                <a:cs typeface="+mn-cs"/>
              </a:rPr>
              <a:t>. Thomas Galliers received the ten-year sentence for the murder of Frederick Wilmore in 1882. Only one boy, William Bond, was sentenced to the reformatory (most were over 16 and thus too old), and from 1908, three youths were recommended to Borstal.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6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12</a:t>
            </a:fld>
            <a:endParaRPr lang="en-US" dirty="0"/>
          </a:p>
        </p:txBody>
      </p:sp>
    </p:spTree>
    <p:extLst>
      <p:ext uri="{BB962C8B-B14F-4D97-AF65-F5344CB8AC3E}">
        <p14:creationId xmlns:p14="http://schemas.microsoft.com/office/powerpoint/2010/main" val="4216013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13</a:t>
            </a:fld>
            <a:endParaRPr lang="en-US" dirty="0"/>
          </a:p>
        </p:txBody>
      </p:sp>
    </p:spTree>
    <p:extLst>
      <p:ext uri="{BB962C8B-B14F-4D97-AF65-F5344CB8AC3E}">
        <p14:creationId xmlns:p14="http://schemas.microsoft.com/office/powerpoint/2010/main" val="35065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10"/>
          </p:nvPr>
        </p:nvSpPr>
        <p:spPr/>
        <p:txBody>
          <a:bodyPr/>
          <a:lstStyle/>
          <a:p>
            <a:fld id="{746EC62F-412C-A44A-9CD7-461263828C84}" type="slidenum">
              <a:rPr lang="en-US" smtClean="0"/>
              <a:t>14</a:t>
            </a:fld>
            <a:endParaRPr lang="en-US" dirty="0"/>
          </a:p>
        </p:txBody>
      </p:sp>
    </p:spTree>
    <p:extLst>
      <p:ext uri="{BB962C8B-B14F-4D97-AF65-F5344CB8AC3E}">
        <p14:creationId xmlns:p14="http://schemas.microsoft.com/office/powerpoint/2010/main" val="13061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2</a:t>
            </a:fld>
            <a:endParaRPr lang="en-US" dirty="0"/>
          </a:p>
        </p:txBody>
      </p:sp>
    </p:spTree>
    <p:extLst>
      <p:ext uri="{BB962C8B-B14F-4D97-AF65-F5344CB8AC3E}">
        <p14:creationId xmlns:p14="http://schemas.microsoft.com/office/powerpoint/2010/main" val="265354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3</a:t>
            </a:fld>
            <a:endParaRPr lang="en-US" dirty="0"/>
          </a:p>
        </p:txBody>
      </p:sp>
    </p:spTree>
    <p:extLst>
      <p:ext uri="{BB962C8B-B14F-4D97-AF65-F5344CB8AC3E}">
        <p14:creationId xmlns:p14="http://schemas.microsoft.com/office/powerpoint/2010/main" val="2424347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746EC62F-412C-A44A-9CD7-461263828C84}" type="slidenum">
              <a:rPr lang="en-US" smtClean="0"/>
              <a:t>4</a:t>
            </a:fld>
            <a:endParaRPr lang="en-US" dirty="0"/>
          </a:p>
        </p:txBody>
      </p:sp>
    </p:spTree>
    <p:extLst>
      <p:ext uri="{BB962C8B-B14F-4D97-AF65-F5344CB8AC3E}">
        <p14:creationId xmlns:p14="http://schemas.microsoft.com/office/powerpoint/2010/main" val="402289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5</a:t>
            </a:fld>
            <a:endParaRPr lang="en-US" dirty="0"/>
          </a:p>
        </p:txBody>
      </p:sp>
    </p:spTree>
    <p:extLst>
      <p:ext uri="{BB962C8B-B14F-4D97-AF65-F5344CB8AC3E}">
        <p14:creationId xmlns:p14="http://schemas.microsoft.com/office/powerpoint/2010/main" val="2889984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746EC62F-412C-A44A-9CD7-461263828C84}" type="slidenum">
              <a:rPr lang="en-US" smtClean="0"/>
              <a:t>6</a:t>
            </a:fld>
            <a:endParaRPr lang="en-US" dirty="0"/>
          </a:p>
        </p:txBody>
      </p:sp>
    </p:spTree>
    <p:extLst>
      <p:ext uri="{BB962C8B-B14F-4D97-AF65-F5344CB8AC3E}">
        <p14:creationId xmlns:p14="http://schemas.microsoft.com/office/powerpoint/2010/main" val="2030444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7</a:t>
            </a:fld>
            <a:endParaRPr lang="en-US" dirty="0"/>
          </a:p>
        </p:txBody>
      </p:sp>
    </p:spTree>
    <p:extLst>
      <p:ext uri="{BB962C8B-B14F-4D97-AF65-F5344CB8AC3E}">
        <p14:creationId xmlns:p14="http://schemas.microsoft.com/office/powerpoint/2010/main" val="3726522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8</a:t>
            </a:fld>
            <a:endParaRPr lang="en-US" dirty="0"/>
          </a:p>
        </p:txBody>
      </p:sp>
    </p:spTree>
    <p:extLst>
      <p:ext uri="{BB962C8B-B14F-4D97-AF65-F5344CB8AC3E}">
        <p14:creationId xmlns:p14="http://schemas.microsoft.com/office/powerpoint/2010/main" val="186871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EC62F-412C-A44A-9CD7-461263828C84}" type="slidenum">
              <a:rPr lang="en-US" smtClean="0"/>
              <a:t>9</a:t>
            </a:fld>
            <a:endParaRPr lang="en-US" dirty="0"/>
          </a:p>
        </p:txBody>
      </p:sp>
    </p:spTree>
    <p:extLst>
      <p:ext uri="{BB962C8B-B14F-4D97-AF65-F5344CB8AC3E}">
        <p14:creationId xmlns:p14="http://schemas.microsoft.com/office/powerpoint/2010/main" val="3143192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D41D14D-F4D9-A84D-A325-1FC7B15FFE66}" type="datetime1">
              <a:rPr lang="en-GB" smtClean="0"/>
              <a:t>16/10/15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ED4855-DDA4-4043-875F-88C17149EF88}" type="datetime1">
              <a:rPr lang="en-GB" smtClean="0"/>
              <a:t>16/10/15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CBF938-511C-F749-96FA-5EB53D97E95E}" type="datetime1">
              <a:rPr lang="en-GB" smtClean="0"/>
              <a:t>16/10/15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B1D429C-3B98-014E-9825-D77B0538EE73}" type="datetime1">
              <a:rPr lang="en-GB" smtClean="0"/>
              <a:t>16/10/15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708172C-AF0D-104E-BDB0-269DF3EE66B4}" type="datetime1">
              <a:rPr lang="en-GB" smtClean="0"/>
              <a:t>16/10/15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213DE4B-EE36-8640-8381-A3F1599F671F}" type="datetime1">
              <a:rPr lang="en-GB" smtClean="0"/>
              <a:t>16/10/15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BE49A05-CCB0-524C-B204-4D53E6F68F3B}" type="datetime1">
              <a:rPr lang="en-GB" smtClean="0"/>
              <a:t>16/10/15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CC95D25-558F-8748-9B6E-9A566FED2E29}" type="datetime1">
              <a:rPr lang="en-GB" smtClean="0"/>
              <a:t>16/10/15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FD689-EDD2-E74C-80E1-F54615025EF2}" type="datetime1">
              <a:rPr lang="en-GB" smtClean="0"/>
              <a:t>16/10/15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433B8B4-9B49-FB4C-B4DB-678340918B18}" type="datetime1">
              <a:rPr lang="en-GB" smtClean="0"/>
              <a:t>16/10/15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0295370-7A62-F542-909E-23483CAD6576}" type="datetime1">
              <a:rPr lang="en-GB" smtClean="0"/>
              <a:t>16/10/15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CA8944-AE51-5A4A-9A16-9F974D4A3517}"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0E114-8965-C046-BF6F-F2781D6A26B9}" type="datetime1">
              <a:rPr lang="en-GB" smtClean="0"/>
              <a:t>16/10/15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A8944-AE51-5A4A-9A16-9F974D4A3517}" type="slidenum">
              <a:rPr lang="en-US" smtClean="0"/>
              <a:t>‹#›</a:t>
            </a:fld>
            <a:endParaRPr lang="en-US" dirty="0"/>
          </a:p>
        </p:txBody>
      </p:sp>
      <p:pic>
        <p:nvPicPr>
          <p:cNvPr id="7" name="Picture 6" descr="Leeds_Beckett_University_logo_purple_2014.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09832" y="6126163"/>
            <a:ext cx="1173747" cy="638819"/>
          </a:xfrm>
          <a:prstGeom prst="rect">
            <a:avLst/>
          </a:prstGeom>
        </p:spPr>
      </p:pic>
    </p:spTree>
    <p:extLst>
      <p:ext uri="{BB962C8B-B14F-4D97-AF65-F5344CB8AC3E}">
        <p14:creationId xmlns:p14="http://schemas.microsoft.com/office/powerpoint/2010/main" val="2557711237"/>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palgrave.com/page/detail/londons-criminal-underworlds-c.-1720-c.-1930-heather-shore/?isb=9780230304048" TargetMode="Externa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867"/>
            <a:ext cx="7772400" cy="1470025"/>
          </a:xfrm>
        </p:spPr>
        <p:txBody>
          <a:bodyPr/>
          <a:lstStyle/>
          <a:p>
            <a:pPr algn="l"/>
            <a:r>
              <a:rPr lang="en-US" b="1" dirty="0" smtClean="0"/>
              <a:t>Youth Gangs in Victorian and Edwardian London</a:t>
            </a:r>
            <a:endParaRPr lang="en-US" b="1" dirty="0"/>
          </a:p>
        </p:txBody>
      </p:sp>
      <p:sp>
        <p:nvSpPr>
          <p:cNvPr id="3" name="Subtitle 2"/>
          <p:cNvSpPr>
            <a:spLocks noGrp="1"/>
          </p:cNvSpPr>
          <p:nvPr>
            <p:ph type="subTitle" idx="1"/>
          </p:nvPr>
        </p:nvSpPr>
        <p:spPr>
          <a:xfrm>
            <a:off x="810482" y="3738517"/>
            <a:ext cx="6400800" cy="1752600"/>
          </a:xfrm>
        </p:spPr>
        <p:txBody>
          <a:bodyPr/>
          <a:lstStyle/>
          <a:p>
            <a:pPr algn="l"/>
            <a:r>
              <a:rPr lang="en-US" dirty="0" smtClean="0"/>
              <a:t>Heather Shore</a:t>
            </a:r>
          </a:p>
          <a:p>
            <a:pPr algn="l"/>
            <a:r>
              <a:rPr lang="en-US" dirty="0" smtClean="0"/>
              <a:t>Cultural Studies and Humanities, Leeds Beckett University</a:t>
            </a:r>
            <a:endParaRPr lang="en-US" dirty="0"/>
          </a:p>
        </p:txBody>
      </p:sp>
    </p:spTree>
    <p:extLst>
      <p:ext uri="{BB962C8B-B14F-4D97-AF65-F5344CB8AC3E}">
        <p14:creationId xmlns:p14="http://schemas.microsoft.com/office/powerpoint/2010/main" val="2974159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Policing and Prosecution:</a:t>
            </a:r>
            <a:endParaRPr lang="en-US" b="1" dirty="0"/>
          </a:p>
        </p:txBody>
      </p:sp>
      <p:sp>
        <p:nvSpPr>
          <p:cNvPr id="4" name="Content Placeholder 3"/>
          <p:cNvSpPr>
            <a:spLocks noGrp="1"/>
          </p:cNvSpPr>
          <p:nvPr>
            <p:ph idx="1"/>
          </p:nvPr>
        </p:nvSpPr>
        <p:spPr/>
        <p:txBody>
          <a:bodyPr>
            <a:normAutofit/>
          </a:bodyPr>
          <a:lstStyle/>
          <a:p>
            <a:pPr marL="0" indent="0">
              <a:buNone/>
            </a:pPr>
            <a:r>
              <a:rPr lang="en-US" dirty="0" smtClean="0"/>
              <a:t>“During </a:t>
            </a:r>
            <a:r>
              <a:rPr lang="en-US" dirty="0"/>
              <a:t>the last nine months there had been five cases of use of revolvers in this district. The police had the greatest difficulty in obtaining evidence, as various gangs of lads had become a terror to the </a:t>
            </a:r>
            <a:r>
              <a:rPr lang="en-US" dirty="0" smtClean="0"/>
              <a:t>neighbourhood” (Chief Insp. Fred Wensley, 1912)</a:t>
            </a:r>
            <a:endParaRPr lang="en-GB" dirty="0"/>
          </a:p>
          <a:p>
            <a:endParaRPr lang="en-US" dirty="0"/>
          </a:p>
        </p:txBody>
      </p:sp>
    </p:spTree>
    <p:extLst>
      <p:ext uri="{BB962C8B-B14F-4D97-AF65-F5344CB8AC3E}">
        <p14:creationId xmlns:p14="http://schemas.microsoft.com/office/powerpoint/2010/main" val="8929114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Gang Prosecutions - Weapons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661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31906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Charges and Sentencing:</a:t>
            </a:r>
            <a:endParaRPr lang="en-US" b="1" dirty="0"/>
          </a:p>
        </p:txBody>
      </p:sp>
      <p:sp>
        <p:nvSpPr>
          <p:cNvPr id="5" name="Content Placeholder 4"/>
          <p:cNvSpPr>
            <a:spLocks noGrp="1"/>
          </p:cNvSpPr>
          <p:nvPr>
            <p:ph idx="1"/>
          </p:nvPr>
        </p:nvSpPr>
        <p:spPr/>
        <p:txBody>
          <a:bodyPr>
            <a:normAutofit lnSpcReduction="10000"/>
          </a:bodyPr>
          <a:lstStyle/>
          <a:p>
            <a:r>
              <a:rPr lang="en-US" dirty="0" smtClean="0"/>
              <a:t>65% charged with wounding</a:t>
            </a:r>
          </a:p>
          <a:p>
            <a:r>
              <a:rPr lang="en-US" dirty="0" smtClean="0"/>
              <a:t>3 charges of murder; 1 manslaughter</a:t>
            </a:r>
          </a:p>
          <a:p>
            <a:r>
              <a:rPr lang="en-US" dirty="0" smtClean="0"/>
              <a:t>Riot and assault; multiple charges</a:t>
            </a:r>
          </a:p>
          <a:p>
            <a:r>
              <a:rPr lang="en-US" dirty="0" smtClean="0"/>
              <a:t>85% found guilty</a:t>
            </a:r>
          </a:p>
          <a:p>
            <a:r>
              <a:rPr lang="en-US" dirty="0" smtClean="0"/>
              <a:t>Prison with HL, 1 and 18 mths</a:t>
            </a:r>
          </a:p>
          <a:p>
            <a:r>
              <a:rPr lang="en-US" dirty="0" smtClean="0"/>
              <a:t>5 sentences to penal servitude, 3 to 10 years</a:t>
            </a:r>
          </a:p>
          <a:p>
            <a:r>
              <a:rPr lang="en-US" dirty="0" smtClean="0"/>
              <a:t>1 reformatory </a:t>
            </a:r>
          </a:p>
          <a:p>
            <a:r>
              <a:rPr lang="en-US" dirty="0" smtClean="0"/>
              <a:t>3 Borstal (from 1908)</a:t>
            </a:r>
          </a:p>
          <a:p>
            <a:endParaRPr lang="en-US" dirty="0" smtClean="0"/>
          </a:p>
        </p:txBody>
      </p:sp>
    </p:spTree>
    <p:extLst>
      <p:ext uri="{BB962C8B-B14F-4D97-AF65-F5344CB8AC3E}">
        <p14:creationId xmlns:p14="http://schemas.microsoft.com/office/powerpoint/2010/main" val="42654790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Conclusions:</a:t>
            </a:r>
            <a:endParaRPr lang="en-US" b="1" dirty="0"/>
          </a:p>
        </p:txBody>
      </p:sp>
      <p:sp>
        <p:nvSpPr>
          <p:cNvPr id="3" name="Content Placeholder 2"/>
          <p:cNvSpPr>
            <a:spLocks noGrp="1"/>
          </p:cNvSpPr>
          <p:nvPr>
            <p:ph sz="half" idx="1"/>
          </p:nvPr>
        </p:nvSpPr>
        <p:spPr>
          <a:xfrm>
            <a:off x="208711" y="1417638"/>
            <a:ext cx="4857675" cy="4525963"/>
          </a:xfrm>
        </p:spPr>
        <p:txBody>
          <a:bodyPr>
            <a:normAutofit lnSpcReduction="10000"/>
          </a:bodyPr>
          <a:lstStyle/>
          <a:p>
            <a:r>
              <a:rPr lang="en-US" dirty="0" smtClean="0"/>
              <a:t>Impact of drugs</a:t>
            </a:r>
          </a:p>
          <a:p>
            <a:r>
              <a:rPr lang="en-US" dirty="0" smtClean="0"/>
              <a:t>Ethnic identity</a:t>
            </a:r>
          </a:p>
          <a:p>
            <a:r>
              <a:rPr lang="en-US" dirty="0" smtClean="0"/>
              <a:t>Territory. Similar maps of gang activity over time.</a:t>
            </a:r>
          </a:p>
          <a:p>
            <a:r>
              <a:rPr lang="en-US" dirty="0" smtClean="0"/>
              <a:t>2009 report from CSJ linked gang territory to employment and underemployment</a:t>
            </a:r>
          </a:p>
          <a:p>
            <a:r>
              <a:rPr lang="en-US" dirty="0" smtClean="0"/>
              <a:t>Marginalising impact of unskilled, semi-skilled, low-paid work </a:t>
            </a:r>
            <a:endParaRPr lang="en-US" dirty="0"/>
          </a:p>
        </p:txBody>
      </p:sp>
      <p:pic>
        <p:nvPicPr>
          <p:cNvPr id="6" name="Content Placeholder 10" descr="Screen Shot 2015-08-21 at 15.06.38.png"/>
          <p:cNvPicPr>
            <a:picLocks noChangeAspect="1"/>
          </p:cNvPicPr>
          <p:nvPr/>
        </p:nvPicPr>
        <p:blipFill>
          <a:blip r:embed="rId3">
            <a:extLst>
              <a:ext uri="{28A0092B-C50C-407E-A947-70E740481C1C}">
                <a14:useLocalDpi xmlns:a14="http://schemas.microsoft.com/office/drawing/2010/main" val="0"/>
              </a:ext>
            </a:extLst>
          </a:blip>
          <a:srcRect l="-12806" r="-12806"/>
          <a:stretch>
            <a:fillRect/>
          </a:stretch>
        </p:blipFill>
        <p:spPr>
          <a:xfrm>
            <a:off x="6194345" y="676481"/>
            <a:ext cx="2797010" cy="3134543"/>
          </a:xfrm>
          <a:prstGeom prst="rect">
            <a:avLst/>
          </a:prstGeom>
        </p:spPr>
      </p:pic>
      <p:pic>
        <p:nvPicPr>
          <p:cNvPr id="5" name="Content Placeholder 18" descr="Screen Shot 2015-08-21 at 15.09.49.png"/>
          <p:cNvPicPr>
            <a:picLocks noGrp="1" noChangeAspect="1"/>
          </p:cNvPicPr>
          <p:nvPr>
            <p:ph sz="half" idx="2"/>
          </p:nvPr>
        </p:nvPicPr>
        <p:blipFill>
          <a:blip r:embed="rId4">
            <a:extLst>
              <a:ext uri="{28A0092B-C50C-407E-A947-70E740481C1C}">
                <a14:useLocalDpi xmlns:a14="http://schemas.microsoft.com/office/drawing/2010/main" val="0"/>
              </a:ext>
            </a:extLst>
          </a:blip>
          <a:srcRect l="-13105" r="-13105"/>
          <a:stretch>
            <a:fillRect/>
          </a:stretch>
        </p:blipFill>
        <p:spPr>
          <a:xfrm>
            <a:off x="4886924" y="2922452"/>
            <a:ext cx="2858730" cy="3203711"/>
          </a:xfrm>
        </p:spPr>
      </p:pic>
    </p:spTree>
    <p:extLst>
      <p:ext uri="{BB962C8B-B14F-4D97-AF65-F5344CB8AC3E}">
        <p14:creationId xmlns:p14="http://schemas.microsoft.com/office/powerpoint/2010/main" val="14663946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l"/>
            <a:r>
              <a:rPr lang="en-US" b="1" dirty="0" smtClean="0"/>
              <a:t>Conclusions:</a:t>
            </a:r>
            <a:endParaRPr lang="en-US" b="1" dirty="0"/>
          </a:p>
        </p:txBody>
      </p:sp>
      <p:sp>
        <p:nvSpPr>
          <p:cNvPr id="4" name="Content Placeholder 3"/>
          <p:cNvSpPr>
            <a:spLocks noGrp="1"/>
          </p:cNvSpPr>
          <p:nvPr>
            <p:ph idx="1"/>
          </p:nvPr>
        </p:nvSpPr>
        <p:spPr/>
        <p:txBody>
          <a:bodyPr/>
          <a:lstStyle/>
          <a:p>
            <a:r>
              <a:rPr lang="en-US" dirty="0" smtClean="0"/>
              <a:t>Press and control groups contribute to myths and stereotypes</a:t>
            </a:r>
          </a:p>
          <a:p>
            <a:r>
              <a:rPr lang="en-US" dirty="0" smtClean="0"/>
              <a:t>Desistance – most youths moved out of offending</a:t>
            </a:r>
          </a:p>
          <a:p>
            <a:r>
              <a:rPr lang="en-US" dirty="0" smtClean="0"/>
              <a:t>Interventions that worked – strong ethos of reform and community based strategies</a:t>
            </a:r>
            <a:endParaRPr lang="en-US" dirty="0"/>
          </a:p>
        </p:txBody>
      </p:sp>
    </p:spTree>
    <p:extLst>
      <p:ext uri="{BB962C8B-B14F-4D97-AF65-F5344CB8AC3E}">
        <p14:creationId xmlns:p14="http://schemas.microsoft.com/office/powerpoint/2010/main" val="26757016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 further information see:</a:t>
            </a:r>
            <a:endParaRPr lang="en-US" b="1" dirty="0"/>
          </a:p>
        </p:txBody>
      </p:sp>
      <p:sp>
        <p:nvSpPr>
          <p:cNvPr id="4" name="Content Placeholder 3"/>
          <p:cNvSpPr>
            <a:spLocks noGrp="1"/>
          </p:cNvSpPr>
          <p:nvPr>
            <p:ph sz="half" idx="1"/>
          </p:nvPr>
        </p:nvSpPr>
        <p:spPr/>
        <p:txBody>
          <a:bodyPr>
            <a:normAutofit fontScale="92500" lnSpcReduction="10000"/>
          </a:bodyPr>
          <a:lstStyle/>
          <a:p>
            <a:pPr marL="0" indent="0">
              <a:buNone/>
            </a:pPr>
            <a:endParaRPr lang="en-US" dirty="0" smtClean="0"/>
          </a:p>
          <a:p>
            <a:r>
              <a:rPr lang="en-US" dirty="0" smtClean="0"/>
              <a:t>Heather Shore, </a:t>
            </a:r>
            <a:r>
              <a:rPr lang="en-US" i="1" dirty="0" smtClean="0"/>
              <a:t>London’s Criminal Underworlds, c. 1720 – c. 1930</a:t>
            </a:r>
            <a:r>
              <a:rPr lang="en-US" dirty="0" smtClean="0"/>
              <a:t> (Palgrave Macmillan, 2015)</a:t>
            </a:r>
          </a:p>
          <a:p>
            <a:r>
              <a:rPr lang="en-US" dirty="0">
                <a:hlinkClick r:id="rId2"/>
              </a:rPr>
              <a:t>http://www.palgrave.com/page/detail/londons-criminal-underworlds-c.-1720-c.-1930-heather-shore/?isb=</a:t>
            </a:r>
            <a:r>
              <a:rPr lang="en-US" dirty="0" smtClean="0">
                <a:hlinkClick r:id="rId2"/>
              </a:rPr>
              <a:t>9780230304048</a:t>
            </a:r>
            <a:endParaRPr lang="en-US" dirty="0" smtClean="0"/>
          </a:p>
          <a:p>
            <a:endParaRPr lang="en-US" dirty="0"/>
          </a:p>
          <a:p>
            <a:pPr marL="0" indent="0">
              <a:buNone/>
            </a:pPr>
            <a:endParaRPr lang="en-US" dirty="0" smtClean="0"/>
          </a:p>
          <a:p>
            <a:endParaRPr lang="en-US" dirty="0"/>
          </a:p>
        </p:txBody>
      </p:sp>
      <p:pic>
        <p:nvPicPr>
          <p:cNvPr id="6" name="Content Placeholder 5"/>
          <p:cNvPicPr>
            <a:picLocks noGrp="1" noChangeAspect="1"/>
          </p:cNvPicPr>
          <p:nvPr>
            <p:ph sz="half" idx="2"/>
          </p:nvPr>
        </p:nvPicPr>
        <p:blipFill>
          <a:blip r:embed="rId3"/>
          <a:srcRect l="-19824" r="-19824"/>
          <a:stretch>
            <a:fillRect/>
          </a:stretch>
        </p:blipFill>
        <p:spPr/>
      </p:pic>
    </p:spTree>
    <p:extLst>
      <p:ext uri="{BB962C8B-B14F-4D97-AF65-F5344CB8AC3E}">
        <p14:creationId xmlns:p14="http://schemas.microsoft.com/office/powerpoint/2010/main" val="50837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Key Questions:</a:t>
            </a:r>
            <a:endParaRPr lang="en-US" b="1" dirty="0"/>
          </a:p>
        </p:txBody>
      </p:sp>
      <p:sp>
        <p:nvSpPr>
          <p:cNvPr id="3" name="Content Placeholder 2"/>
          <p:cNvSpPr>
            <a:spLocks noGrp="1"/>
          </p:cNvSpPr>
          <p:nvPr>
            <p:ph idx="1"/>
          </p:nvPr>
        </p:nvSpPr>
        <p:spPr/>
        <p:txBody>
          <a:bodyPr/>
          <a:lstStyle/>
          <a:p>
            <a:r>
              <a:rPr lang="en-US" dirty="0" smtClean="0"/>
              <a:t>What was the character and extent of ‘gang’ conflict?</a:t>
            </a:r>
          </a:p>
          <a:p>
            <a:r>
              <a:rPr lang="en-US" dirty="0" smtClean="0"/>
              <a:t>How did the CJS deal with gang crime? </a:t>
            </a:r>
          </a:p>
          <a:p>
            <a:r>
              <a:rPr lang="en-US" dirty="0" smtClean="0"/>
              <a:t>Can we draw any lessons from historical gangs? How meaningful are comparisons?</a:t>
            </a:r>
            <a:endParaRPr lang="en-US" dirty="0"/>
          </a:p>
        </p:txBody>
      </p:sp>
    </p:spTree>
    <p:extLst>
      <p:ext uri="{BB962C8B-B14F-4D97-AF65-F5344CB8AC3E}">
        <p14:creationId xmlns:p14="http://schemas.microsoft.com/office/powerpoint/2010/main" val="10745797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Hooliganism</a:t>
            </a:r>
            <a:endParaRPr lang="en-US" b="1" dirty="0"/>
          </a:p>
        </p:txBody>
      </p:sp>
      <p:sp>
        <p:nvSpPr>
          <p:cNvPr id="3" name="Content Placeholder 2"/>
          <p:cNvSpPr>
            <a:spLocks noGrp="1"/>
          </p:cNvSpPr>
          <p:nvPr>
            <p:ph idx="1"/>
          </p:nvPr>
        </p:nvSpPr>
        <p:spPr/>
        <p:txBody>
          <a:bodyPr>
            <a:normAutofit/>
          </a:bodyPr>
          <a:lstStyle/>
          <a:p>
            <a:r>
              <a:rPr lang="en-US" dirty="0" smtClean="0"/>
              <a:t>Youth gangs identified in British cities from 1870s</a:t>
            </a:r>
          </a:p>
          <a:p>
            <a:r>
              <a:rPr lang="en-US" dirty="0" smtClean="0"/>
              <a:t>Manchester, Birmingham, Liverpool</a:t>
            </a:r>
          </a:p>
          <a:p>
            <a:r>
              <a:rPr lang="en-US" dirty="0" smtClean="0"/>
              <a:t>London – Summer 1898 </a:t>
            </a:r>
          </a:p>
          <a:p>
            <a:pPr marL="0" lvl="0" indent="0" fontAlgn="base">
              <a:spcBef>
                <a:spcPct val="0"/>
              </a:spcBef>
              <a:spcAft>
                <a:spcPct val="0"/>
              </a:spcAft>
              <a:buNone/>
            </a:pPr>
            <a:endParaRPr lang="en-US" sz="1800" b="1" dirty="0" smtClean="0">
              <a:solidFill>
                <a:prstClr val="black"/>
              </a:solidFill>
              <a:latin typeface="Arial" charset="0"/>
              <a:ea typeface="ＭＳ Ｐゴシック" charset="0"/>
              <a:cs typeface="Arial" charset="0"/>
            </a:endParaRPr>
          </a:p>
          <a:p>
            <a:endParaRPr lang="en-US" dirty="0"/>
          </a:p>
        </p:txBody>
      </p:sp>
    </p:spTree>
    <p:extLst>
      <p:ext uri="{BB962C8B-B14F-4D97-AF65-F5344CB8AC3E}">
        <p14:creationId xmlns:p14="http://schemas.microsoft.com/office/powerpoint/2010/main" val="2212417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Who Were the Gangs?</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smtClean="0"/>
              <a:t>My research (1882 – 1912):</a:t>
            </a:r>
            <a:endParaRPr lang="en-US" sz="4000" dirty="0"/>
          </a:p>
          <a:p>
            <a:pPr lvl="1">
              <a:buFont typeface="Arial"/>
              <a:buChar char="•"/>
            </a:pPr>
            <a:r>
              <a:rPr lang="en-US" sz="4000" dirty="0" smtClean="0"/>
              <a:t>41 prosecutions; 97 individuals</a:t>
            </a:r>
          </a:p>
          <a:p>
            <a:pPr lvl="1">
              <a:buFont typeface="Arial"/>
              <a:buChar char="•"/>
            </a:pPr>
            <a:r>
              <a:rPr lang="en-US" sz="4000" dirty="0" smtClean="0"/>
              <a:t>Old Bailey; London Police Courts</a:t>
            </a:r>
          </a:p>
          <a:p>
            <a:pPr lvl="1">
              <a:buFont typeface="Wingdings" charset="2"/>
              <a:buChar char="Ø"/>
            </a:pPr>
            <a:endParaRPr lang="en-US" dirty="0" smtClean="0"/>
          </a:p>
          <a:p>
            <a:pPr lvl="1"/>
            <a:endParaRPr lang="en-US" dirty="0" smtClean="0"/>
          </a:p>
        </p:txBody>
      </p:sp>
    </p:spTree>
    <p:extLst>
      <p:ext uri="{BB962C8B-B14F-4D97-AF65-F5344CB8AC3E}">
        <p14:creationId xmlns:p14="http://schemas.microsoft.com/office/powerpoint/2010/main" val="6170618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Gang Prosecutions - Ages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501471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55402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“The Clerkenwell Tragedy”:</a:t>
            </a:r>
            <a:endParaRPr lang="en-US" b="1" dirty="0"/>
          </a:p>
        </p:txBody>
      </p:sp>
      <p:sp>
        <p:nvSpPr>
          <p:cNvPr id="5" name="Content Placeholder 4"/>
          <p:cNvSpPr>
            <a:spLocks noGrp="1"/>
          </p:cNvSpPr>
          <p:nvPr>
            <p:ph idx="1"/>
          </p:nvPr>
        </p:nvSpPr>
        <p:spPr/>
        <p:txBody>
          <a:bodyPr>
            <a:normAutofit/>
          </a:bodyPr>
          <a:lstStyle/>
          <a:p>
            <a:r>
              <a:rPr lang="en-US" dirty="0" smtClean="0"/>
              <a:t>Only 1 female defendant – Eliza Walters (15)</a:t>
            </a:r>
          </a:p>
          <a:p>
            <a:r>
              <a:rPr lang="en-US" dirty="0" smtClean="0"/>
              <a:t>Manslaughter of 12-year-old Margaret Jane Smith in June 1897</a:t>
            </a:r>
          </a:p>
          <a:p>
            <a:r>
              <a:rPr lang="en-US" dirty="0" smtClean="0"/>
              <a:t>1 found guilty of manslaughter</a:t>
            </a:r>
          </a:p>
          <a:p>
            <a:r>
              <a:rPr lang="en-US" dirty="0" smtClean="0"/>
              <a:t>“Clerkenwell Pistol Gang”</a:t>
            </a:r>
            <a:endParaRPr lang="en-US" dirty="0"/>
          </a:p>
        </p:txBody>
      </p:sp>
    </p:spTree>
    <p:extLst>
      <p:ext uri="{BB962C8B-B14F-4D97-AF65-F5344CB8AC3E}">
        <p14:creationId xmlns:p14="http://schemas.microsoft.com/office/powerpoint/2010/main" val="35787677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b="1" dirty="0" smtClean="0"/>
              <a:t>“The Savages of the Slums”?</a:t>
            </a:r>
            <a:endParaRPr lang="en-US" b="1" dirty="0"/>
          </a:p>
        </p:txBody>
      </p:sp>
      <p:sp>
        <p:nvSpPr>
          <p:cNvPr id="8" name="Content Placeholder 7"/>
          <p:cNvSpPr>
            <a:spLocks noGrp="1"/>
          </p:cNvSpPr>
          <p:nvPr>
            <p:ph idx="1"/>
          </p:nvPr>
        </p:nvSpPr>
        <p:spPr/>
        <p:txBody>
          <a:bodyPr>
            <a:normAutofit/>
          </a:bodyPr>
          <a:lstStyle/>
          <a:p>
            <a:pPr marL="0" indent="0">
              <a:buNone/>
            </a:pPr>
            <a:r>
              <a:rPr lang="en-US" sz="3600" b="1" dirty="0" smtClean="0"/>
              <a:t>   Occupations:</a:t>
            </a:r>
          </a:p>
          <a:p>
            <a:pPr lvl="1">
              <a:buFont typeface="Arial"/>
              <a:buChar char="•"/>
            </a:pPr>
            <a:r>
              <a:rPr lang="en-US" sz="3600" dirty="0" smtClean="0"/>
              <a:t>71 described as working</a:t>
            </a:r>
          </a:p>
          <a:p>
            <a:pPr lvl="1">
              <a:buFont typeface="Arial"/>
              <a:buChar char="•"/>
            </a:pPr>
            <a:r>
              <a:rPr lang="en-US" sz="3600" dirty="0" smtClean="0"/>
              <a:t>20 described as ‘labourers’</a:t>
            </a:r>
          </a:p>
          <a:p>
            <a:pPr lvl="1">
              <a:buFont typeface="Arial"/>
              <a:buChar char="•"/>
            </a:pPr>
            <a:r>
              <a:rPr lang="en-US" sz="3600" dirty="0" smtClean="0"/>
              <a:t>51 semi-skilled and manual workers</a:t>
            </a:r>
          </a:p>
          <a:p>
            <a:pPr lvl="1">
              <a:buFont typeface="Arial"/>
              <a:buChar char="•"/>
            </a:pPr>
            <a:r>
              <a:rPr lang="en-US" sz="3600" dirty="0" smtClean="0"/>
              <a:t>12 costermongers (market workers)</a:t>
            </a:r>
          </a:p>
        </p:txBody>
      </p:sp>
    </p:spTree>
    <p:extLst>
      <p:ext uri="{BB962C8B-B14F-4D97-AF65-F5344CB8AC3E}">
        <p14:creationId xmlns:p14="http://schemas.microsoft.com/office/powerpoint/2010/main" val="31050118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Territory:</a:t>
            </a:r>
            <a:endParaRPr lang="en-US" b="1" dirty="0"/>
          </a:p>
        </p:txBody>
      </p:sp>
      <p:sp>
        <p:nvSpPr>
          <p:cNvPr id="8" name="Content Placeholder 7"/>
          <p:cNvSpPr>
            <a:spLocks noGrp="1"/>
          </p:cNvSpPr>
          <p:nvPr>
            <p:ph idx="1"/>
          </p:nvPr>
        </p:nvSpPr>
        <p:spPr/>
        <p:txBody>
          <a:bodyPr>
            <a:normAutofit/>
          </a:bodyPr>
          <a:lstStyle/>
          <a:p>
            <a:r>
              <a:rPr lang="en-US" sz="3600" dirty="0" smtClean="0"/>
              <a:t>Lambeth and Southwark (S); Islington and King’s Cross (N); Clerkenwell and Hackney (E)</a:t>
            </a:r>
          </a:p>
          <a:p>
            <a:r>
              <a:rPr lang="en-US" sz="3600" dirty="0" smtClean="0"/>
              <a:t>Occasionally travelled significant distances for </a:t>
            </a:r>
            <a:r>
              <a:rPr lang="en-US" sz="3600" smtClean="0"/>
              <a:t>gang fights</a:t>
            </a:r>
            <a:endParaRPr lang="en-US" sz="3600" dirty="0" smtClean="0"/>
          </a:p>
          <a:p>
            <a:r>
              <a:rPr lang="en-US" sz="3600" dirty="0"/>
              <a:t>Confrontations </a:t>
            </a:r>
            <a:r>
              <a:rPr lang="en-US" sz="3600" dirty="0" smtClean="0"/>
              <a:t>played </a:t>
            </a:r>
            <a:r>
              <a:rPr lang="en-US" sz="3600" dirty="0"/>
              <a:t>out in close neighbourhoods and </a:t>
            </a:r>
            <a:r>
              <a:rPr lang="en-US" sz="3600" dirty="0" smtClean="0"/>
              <a:t>streets</a:t>
            </a:r>
          </a:p>
          <a:p>
            <a:endParaRPr lang="en-US" dirty="0"/>
          </a:p>
          <a:p>
            <a:pPr marL="0" indent="0">
              <a:buNone/>
            </a:pPr>
            <a:endParaRPr lang="en-US" dirty="0"/>
          </a:p>
        </p:txBody>
      </p:sp>
    </p:spTree>
    <p:extLst>
      <p:ext uri="{BB962C8B-B14F-4D97-AF65-F5344CB8AC3E}">
        <p14:creationId xmlns:p14="http://schemas.microsoft.com/office/powerpoint/2010/main" val="41993135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Structural Factors:</a:t>
            </a:r>
            <a:endParaRPr lang="en-US" b="1" dirty="0"/>
          </a:p>
        </p:txBody>
      </p:sp>
      <p:sp>
        <p:nvSpPr>
          <p:cNvPr id="3" name="Content Placeholder 2"/>
          <p:cNvSpPr>
            <a:spLocks noGrp="1"/>
          </p:cNvSpPr>
          <p:nvPr>
            <p:ph idx="1"/>
          </p:nvPr>
        </p:nvSpPr>
        <p:spPr/>
        <p:txBody>
          <a:bodyPr>
            <a:normAutofit fontScale="92500"/>
          </a:bodyPr>
          <a:lstStyle/>
          <a:p>
            <a:r>
              <a:rPr lang="en-US" sz="3500" dirty="0" smtClean="0"/>
              <a:t>Simple correlations between ‘slum-life’, unemployment and criminality do not work</a:t>
            </a:r>
          </a:p>
          <a:p>
            <a:r>
              <a:rPr lang="en-US" sz="3500" dirty="0" err="1"/>
              <a:t>Stigmatisation</a:t>
            </a:r>
            <a:r>
              <a:rPr lang="en-US" sz="3500" dirty="0"/>
              <a:t> of areas by </a:t>
            </a:r>
            <a:r>
              <a:rPr lang="en-US" sz="3500" dirty="0" smtClean="0"/>
              <a:t>police</a:t>
            </a:r>
          </a:p>
          <a:p>
            <a:r>
              <a:rPr lang="en-US" sz="3500" dirty="0"/>
              <a:t>P</a:t>
            </a:r>
            <a:r>
              <a:rPr lang="en-US" sz="3500" dirty="0" smtClean="0"/>
              <a:t>roximity to manufacture, markets, employment opportunities</a:t>
            </a:r>
          </a:p>
          <a:p>
            <a:r>
              <a:rPr lang="en-US" sz="3500" dirty="0" smtClean="0"/>
              <a:t>‘Respectable’ working-class areas; mixed demographics</a:t>
            </a:r>
          </a:p>
          <a:p>
            <a:pPr marL="0" indent="0">
              <a:buNone/>
            </a:pPr>
            <a:r>
              <a:rPr lang="en-US" dirty="0" smtClean="0"/>
              <a:t> </a:t>
            </a:r>
            <a:endParaRPr lang="en-US" dirty="0"/>
          </a:p>
        </p:txBody>
      </p:sp>
    </p:spTree>
    <p:extLst>
      <p:ext uri="{BB962C8B-B14F-4D97-AF65-F5344CB8AC3E}">
        <p14:creationId xmlns:p14="http://schemas.microsoft.com/office/powerpoint/2010/main" val="19133849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762</TotalTime>
  <Words>587</Words>
  <Application>Microsoft Macintosh PowerPoint</Application>
  <PresentationFormat>On-screen Show (4:3)</PresentationFormat>
  <Paragraphs>89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vt:lpstr>
      <vt:lpstr>Youth Gangs in Victorian and Edwardian London</vt:lpstr>
      <vt:lpstr>Key Questions:</vt:lpstr>
      <vt:lpstr>Hooliganism</vt:lpstr>
      <vt:lpstr>Who Were the Gangs?</vt:lpstr>
      <vt:lpstr>Gang Prosecutions - Ages</vt:lpstr>
      <vt:lpstr>“The Clerkenwell Tragedy”:</vt:lpstr>
      <vt:lpstr>“The Savages of the Slums”?</vt:lpstr>
      <vt:lpstr>Territory:</vt:lpstr>
      <vt:lpstr>Structural Factors:</vt:lpstr>
      <vt:lpstr>Policing and Prosecution:</vt:lpstr>
      <vt:lpstr>Gang Prosecutions - Weapons</vt:lpstr>
      <vt:lpstr>Charges and Sentencing:</vt:lpstr>
      <vt:lpstr>Conclusions:</vt:lpstr>
      <vt:lpstr>Conclusions:</vt:lpstr>
      <vt:lpstr>For further information see: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Gangs in Victorian and Edwardian London</dc:title>
  <dc:creator>HeatherShore</dc:creator>
  <cp:lastModifiedBy>HeatherShore</cp:lastModifiedBy>
  <cp:revision>57</cp:revision>
  <cp:lastPrinted>2015-08-31T07:53:43Z</cp:lastPrinted>
  <dcterms:created xsi:type="dcterms:W3CDTF">2015-08-18T12:22:54Z</dcterms:created>
  <dcterms:modified xsi:type="dcterms:W3CDTF">2015-10-16T10:59:20Z</dcterms:modified>
</cp:coreProperties>
</file>